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56" r:id="rId2"/>
    <p:sldId id="259" r:id="rId3"/>
    <p:sldId id="306" r:id="rId4"/>
    <p:sldId id="302" r:id="rId5"/>
    <p:sldId id="308" r:id="rId6"/>
    <p:sldId id="310" r:id="rId7"/>
    <p:sldId id="31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287E1-37F7-4812-B6C6-31D08FE36E60}" v="32" dt="2020-07-30T07:28:40.91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льяс Алимбеков" userId="7d5d0870-c81a-4c3f-aa24-fdf7a505f05f" providerId="ADAL" clId="{DAE287E1-37F7-4812-B6C6-31D08FE36E60}"/>
    <pc:docChg chg="custSel delSld modSld">
      <pc:chgData name="Ильяс Алимбеков" userId="7d5d0870-c81a-4c3f-aa24-fdf7a505f05f" providerId="ADAL" clId="{DAE287E1-37F7-4812-B6C6-31D08FE36E60}" dt="2020-07-30T09:58:19.685" v="77" actId="47"/>
      <pc:docMkLst>
        <pc:docMk/>
      </pc:docMkLst>
      <pc:sldChg chg="modSp mod">
        <pc:chgData name="Ильяс Алимбеков" userId="7d5d0870-c81a-4c3f-aa24-fdf7a505f05f" providerId="ADAL" clId="{DAE287E1-37F7-4812-B6C6-31D08FE36E60}" dt="2020-07-30T07:22:13.240" v="21" actId="20577"/>
        <pc:sldMkLst>
          <pc:docMk/>
          <pc:sldMk cId="209491764" sldId="256"/>
        </pc:sldMkLst>
        <pc:spChg chg="mod">
          <ac:chgData name="Ильяс Алимбеков" userId="7d5d0870-c81a-4c3f-aa24-fdf7a505f05f" providerId="ADAL" clId="{DAE287E1-37F7-4812-B6C6-31D08FE36E60}" dt="2020-07-30T07:22:13.240" v="21" actId="20577"/>
          <ac:spMkLst>
            <pc:docMk/>
            <pc:sldMk cId="209491764" sldId="256"/>
            <ac:spMk id="2" creationId="{C16F81ED-987D-47AC-8F18-F141739D1F92}"/>
          </ac:spMkLst>
        </pc:spChg>
      </pc:sldChg>
      <pc:sldChg chg="addSp delSp modSp mod">
        <pc:chgData name="Ильяс Алимбеков" userId="7d5d0870-c81a-4c3f-aa24-fdf7a505f05f" providerId="ADAL" clId="{DAE287E1-37F7-4812-B6C6-31D08FE36E60}" dt="2020-07-30T07:26:45.591" v="42" actId="1076"/>
        <pc:sldMkLst>
          <pc:docMk/>
          <pc:sldMk cId="3811355761" sldId="302"/>
        </pc:sldMkLst>
        <pc:graphicFrameChg chg="add del mod">
          <ac:chgData name="Ильяс Алимбеков" userId="7d5d0870-c81a-4c3f-aa24-fdf7a505f05f" providerId="ADAL" clId="{DAE287E1-37F7-4812-B6C6-31D08FE36E60}" dt="2020-07-30T07:26:37.529" v="38"/>
          <ac:graphicFrameMkLst>
            <pc:docMk/>
            <pc:sldMk cId="3811355761" sldId="302"/>
            <ac:graphicFrameMk id="3" creationId="{8391A9E9-E0A9-4EAA-B347-4154D6869E11}"/>
          </ac:graphicFrameMkLst>
        </pc:graphicFrameChg>
        <pc:graphicFrameChg chg="add mod">
          <ac:chgData name="Ильяс Алимбеков" userId="7d5d0870-c81a-4c3f-aa24-fdf7a505f05f" providerId="ADAL" clId="{DAE287E1-37F7-4812-B6C6-31D08FE36E60}" dt="2020-07-30T07:26:45.591" v="42" actId="1076"/>
          <ac:graphicFrameMkLst>
            <pc:docMk/>
            <pc:sldMk cId="3811355761" sldId="302"/>
            <ac:graphicFrameMk id="4" creationId="{AB6D4A7C-4813-475C-82C1-C449662FCA36}"/>
          </ac:graphicFrameMkLst>
        </pc:graphicFrameChg>
        <pc:graphicFrameChg chg="del">
          <ac:chgData name="Ильяс Алимбеков" userId="7d5d0870-c81a-4c3f-aa24-fdf7a505f05f" providerId="ADAL" clId="{DAE287E1-37F7-4812-B6C6-31D08FE36E60}" dt="2020-07-30T07:26:30.707" v="32" actId="478"/>
          <ac:graphicFrameMkLst>
            <pc:docMk/>
            <pc:sldMk cId="3811355761" sldId="302"/>
            <ac:graphicFrameMk id="5" creationId="{FC5B13BC-BF19-4B2A-AA05-3F05E2728F6D}"/>
          </ac:graphicFrameMkLst>
        </pc:graphicFrameChg>
      </pc:sldChg>
      <pc:sldChg chg="modSp mod">
        <pc:chgData name="Ильяс Алимбеков" userId="7d5d0870-c81a-4c3f-aa24-fdf7a505f05f" providerId="ADAL" clId="{DAE287E1-37F7-4812-B6C6-31D08FE36E60}" dt="2020-07-30T07:23:31.543" v="31" actId="20577"/>
        <pc:sldMkLst>
          <pc:docMk/>
          <pc:sldMk cId="2992794059" sldId="306"/>
        </pc:sldMkLst>
        <pc:graphicFrameChg chg="mod modGraphic">
          <ac:chgData name="Ильяс Алимбеков" userId="7d5d0870-c81a-4c3f-aa24-fdf7a505f05f" providerId="ADAL" clId="{DAE287E1-37F7-4812-B6C6-31D08FE36E60}" dt="2020-07-30T07:23:31.543" v="31" actId="20577"/>
          <ac:graphicFrameMkLst>
            <pc:docMk/>
            <pc:sldMk cId="2992794059" sldId="306"/>
            <ac:graphicFrameMk id="18" creationId="{F76C06B0-5C85-47CB-BCC8-15F37D4E9A4E}"/>
          </ac:graphicFrameMkLst>
        </pc:graphicFrameChg>
      </pc:sldChg>
      <pc:sldChg chg="modSp mod">
        <pc:chgData name="Ильяс Алимбеков" userId="7d5d0870-c81a-4c3f-aa24-fdf7a505f05f" providerId="ADAL" clId="{DAE287E1-37F7-4812-B6C6-31D08FE36E60}" dt="2020-07-30T07:28:49.776" v="73" actId="20577"/>
        <pc:sldMkLst>
          <pc:docMk/>
          <pc:sldMk cId="119402423" sldId="308"/>
        </pc:sldMkLst>
        <pc:graphicFrameChg chg="mod modGraphic">
          <ac:chgData name="Ильяс Алимбеков" userId="7d5d0870-c81a-4c3f-aa24-fdf7a505f05f" providerId="ADAL" clId="{DAE287E1-37F7-4812-B6C6-31D08FE36E60}" dt="2020-07-30T07:28:49.776" v="73" actId="20577"/>
          <ac:graphicFrameMkLst>
            <pc:docMk/>
            <pc:sldMk cId="119402423" sldId="308"/>
            <ac:graphicFrameMk id="7" creationId="{38BF3E01-B375-4D67-9969-745B58D91B5C}"/>
          </ac:graphicFrameMkLst>
        </pc:graphicFrameChg>
      </pc:sldChg>
      <pc:sldChg chg="del">
        <pc:chgData name="Ильяс Алимбеков" userId="7d5d0870-c81a-4c3f-aa24-fdf7a505f05f" providerId="ADAL" clId="{DAE287E1-37F7-4812-B6C6-31D08FE36E60}" dt="2020-07-30T07:31:39.131" v="75" actId="47"/>
        <pc:sldMkLst>
          <pc:docMk/>
          <pc:sldMk cId="559230996" sldId="309"/>
        </pc:sldMkLst>
      </pc:sldChg>
      <pc:sldChg chg="del">
        <pc:chgData name="Ильяс Алимбеков" userId="7d5d0870-c81a-4c3f-aa24-fdf7a505f05f" providerId="ADAL" clId="{DAE287E1-37F7-4812-B6C6-31D08FE36E60}" dt="2020-07-30T09:58:19.685" v="77" actId="47"/>
        <pc:sldMkLst>
          <pc:docMk/>
          <pc:sldMk cId="3632081637" sldId="314"/>
        </pc:sldMkLst>
      </pc:sldChg>
      <pc:sldChg chg="del">
        <pc:chgData name="Ильяс Алимбеков" userId="7d5d0870-c81a-4c3f-aa24-fdf7a505f05f" providerId="ADAL" clId="{DAE287E1-37F7-4812-B6C6-31D08FE36E60}" dt="2020-07-30T09:18:20.577" v="76" actId="47"/>
        <pc:sldMkLst>
          <pc:docMk/>
          <pc:sldMk cId="365647583" sldId="315"/>
        </pc:sldMkLst>
      </pc:sldChg>
      <pc:sldChg chg="del">
        <pc:chgData name="Ильяс Алимбеков" userId="7d5d0870-c81a-4c3f-aa24-fdf7a505f05f" providerId="ADAL" clId="{DAE287E1-37F7-4812-B6C6-31D08FE36E60}" dt="2020-07-30T07:31:08.746" v="74" actId="2696"/>
        <pc:sldMkLst>
          <pc:docMk/>
          <pc:sldMk cId="1605673089" sldId="31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988C2-D5AE-4C15-89C6-66FFAD59CB5F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F02D4-0B7D-467C-A35B-01F2CC29B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9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1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5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4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2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7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1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6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5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9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0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310878-5542-4652-A279-1359EF2EBC88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F0BF48-8190-4833-98DC-7F43B88F033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F81ED-987D-47AC-8F18-F141739D1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127022"/>
            <a:ext cx="10058400" cy="1014115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тарифной сметы за 1 полугодие 2020 года ТОО «АЗИЯГАЗ ЧУНДЖА»</a:t>
            </a:r>
          </a:p>
        </p:txBody>
      </p:sp>
      <p:pic>
        <p:nvPicPr>
          <p:cNvPr id="4" name="Рисунок 3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D328FC54-E7BD-457F-A63A-1BF8920C6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44" y="0"/>
            <a:ext cx="5226756" cy="26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393056"/>
            <a:ext cx="10058400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субъекте естественной монополии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334A8DD-41BF-4194-AC55-2351CD8F7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11965"/>
              </p:ext>
            </p:extLst>
          </p:nvPr>
        </p:nvGraphicFramePr>
        <p:xfrm>
          <a:off x="361244" y="1904723"/>
          <a:ext cx="11455817" cy="3739719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5758389">
                  <a:extLst>
                    <a:ext uri="{9D8B030D-6E8A-4147-A177-3AD203B41FA5}">
                      <a16:colId xmlns:a16="http://schemas.microsoft.com/office/drawing/2014/main" val="2939597567"/>
                    </a:ext>
                  </a:extLst>
                </a:gridCol>
                <a:gridCol w="5697428">
                  <a:extLst>
                    <a:ext uri="{9D8B030D-6E8A-4147-A177-3AD203B41FA5}">
                      <a16:colId xmlns:a16="http://schemas.microsoft.com/office/drawing/2014/main" val="2976496685"/>
                    </a:ext>
                  </a:extLst>
                </a:gridCol>
              </a:tblGrid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компании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«АЗИЯГАЗ ЧУНДЖА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776568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основания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октября 2014 года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51560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вид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 и реализация товарного газа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935303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оказание услуги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Алматинская область, Уйгурский район, п. Чунджа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079594"/>
                  </a:ext>
                </a:extLst>
              </a:tr>
              <a:tr h="9273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Акционеры / Участники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Боранбаев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К.С. – </a:t>
                      </a: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Наханов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Р.Б. – </a:t>
                      </a: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395986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директор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Наханов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Р.Б.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961698"/>
                  </a:ext>
                </a:extLst>
              </a:tr>
              <a:tr h="468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сотрудников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576428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418073D-D873-4F3B-A298-146ACA5A1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44" y="0"/>
            <a:ext cx="1772356" cy="8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3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7F65E-FC42-4188-914A-D8E0D23B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56" y="36012"/>
            <a:ext cx="9460088" cy="686641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постатейном исполнении тарифной сметы по распределительным системам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7F5C591B-4CED-4A30-A938-B872F34E2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44" y="0"/>
            <a:ext cx="1772356" cy="886739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76C06B0-5C85-47CB-BCC8-15F37D4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27254"/>
              </p:ext>
            </p:extLst>
          </p:nvPr>
        </p:nvGraphicFramePr>
        <p:xfrm>
          <a:off x="1174046" y="562483"/>
          <a:ext cx="9335910" cy="594258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254297">
                  <a:extLst>
                    <a:ext uri="{9D8B030D-6E8A-4147-A177-3AD203B41FA5}">
                      <a16:colId xmlns:a16="http://schemas.microsoft.com/office/drawing/2014/main" val="892501521"/>
                    </a:ext>
                  </a:extLst>
                </a:gridCol>
                <a:gridCol w="807804">
                  <a:extLst>
                    <a:ext uri="{9D8B030D-6E8A-4147-A177-3AD203B41FA5}">
                      <a16:colId xmlns:a16="http://schemas.microsoft.com/office/drawing/2014/main" val="1478071354"/>
                    </a:ext>
                  </a:extLst>
                </a:gridCol>
                <a:gridCol w="1315568">
                  <a:extLst>
                    <a:ext uri="{9D8B030D-6E8A-4147-A177-3AD203B41FA5}">
                      <a16:colId xmlns:a16="http://schemas.microsoft.com/office/drawing/2014/main" val="1454329337"/>
                    </a:ext>
                  </a:extLst>
                </a:gridCol>
                <a:gridCol w="1592528">
                  <a:extLst>
                    <a:ext uri="{9D8B030D-6E8A-4147-A177-3AD203B41FA5}">
                      <a16:colId xmlns:a16="http://schemas.microsoft.com/office/drawing/2014/main" val="585384601"/>
                    </a:ext>
                  </a:extLst>
                </a:gridCol>
                <a:gridCol w="1027066">
                  <a:extLst>
                    <a:ext uri="{9D8B030D-6E8A-4147-A177-3AD203B41FA5}">
                      <a16:colId xmlns:a16="http://schemas.microsoft.com/office/drawing/2014/main" val="2000235671"/>
                    </a:ext>
                  </a:extLst>
                </a:gridCol>
                <a:gridCol w="1338647">
                  <a:extLst>
                    <a:ext uri="{9D8B030D-6E8A-4147-A177-3AD203B41FA5}">
                      <a16:colId xmlns:a16="http://schemas.microsoft.com/office/drawing/2014/main" val="281712714"/>
                    </a:ext>
                  </a:extLst>
                </a:gridCol>
              </a:tblGrid>
              <a:tr h="347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показателей*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тарифной смете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в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отклонения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063320"/>
                  </a:ext>
                </a:extLst>
              </a:tr>
              <a:tr h="347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производство товаров и услуг, всего, в том числе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тенге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85 723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78 474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  8   </a:t>
                      </a:r>
                    </a:p>
                  </a:txBody>
                  <a:tcPr marL="9525" marR="9525" marT="9525" marB="0" anchor="ctr"/>
                </a:tc>
                <a:tc rowSpan="3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Данные по тарифной смете (факт) исполнено за 1 полугодие 2020 года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4649151"/>
                  </a:ext>
                </a:extLst>
              </a:tr>
              <a:tr h="23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затраты, всего, в том числе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16 547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943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94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79605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на потери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16 034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126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99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2419659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514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817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59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3189184"/>
                  </a:ext>
                </a:extLst>
              </a:tr>
              <a:tr h="23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оплату труда, всего, в том числе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29 714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26 146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12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8601519"/>
                  </a:ext>
                </a:extLst>
              </a:tr>
              <a:tr h="23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производственного персонала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27 000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24 339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10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5326246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405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468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16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7161214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2 309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1 339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42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0217722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39 121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50 911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30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1920851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затраты (расшифровать)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341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474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39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3364770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 одежда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153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133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13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6778229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персонала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188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341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81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6105768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периода всего, в том числе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5 040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62 890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1 148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1053959"/>
                  </a:ext>
                </a:extLst>
              </a:tr>
              <a:tr h="23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и административные расходы, всего: в том числе: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5 040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62 890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1 148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5777828"/>
                  </a:ext>
                </a:extLst>
              </a:tr>
              <a:tr h="23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административного персонала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2 160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22 583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946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551612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32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339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959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4129984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185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1 409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662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50266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122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1 354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1 010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5372113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11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529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4 706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2430936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Канцелярские расходы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60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344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474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5930357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офиса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945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6 418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579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59329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553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28 847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5 116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3735771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500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641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28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229637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Командировачные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472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426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10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83854"/>
                  </a:ext>
                </a:extLst>
              </a:tr>
              <a:tr h="221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 на предоставление услуг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90 763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141 365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56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9709925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.-//-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90 763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141 365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56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9964134"/>
                  </a:ext>
                </a:extLst>
              </a:tr>
              <a:tr h="290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оказываемых услуг (товаров, работ)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натуральных показателях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146,298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143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  2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0432081"/>
                  </a:ext>
                </a:extLst>
              </a:tr>
              <a:tr h="1453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технические потери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0,6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0,6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-  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9956934"/>
                  </a:ext>
                </a:extLst>
              </a:tr>
              <a:tr h="145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тыс.м3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0,826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0,826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-  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5680656"/>
                  </a:ext>
                </a:extLst>
              </a:tr>
              <a:tr h="145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620,40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620,40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-    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5788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79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7" y="556518"/>
            <a:ext cx="10216445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финансово-экономических показателях деятельности субъекта естественной монополии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B6D4A7C-4813-475C-82C1-C449662FC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13324"/>
              </p:ext>
            </p:extLst>
          </p:nvPr>
        </p:nvGraphicFramePr>
        <p:xfrm>
          <a:off x="987777" y="2042483"/>
          <a:ext cx="10216445" cy="208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4373146" imgH="2933593" progId="Excel.Sheet.12">
                  <p:embed/>
                </p:oleObj>
              </mc:Choice>
              <mc:Fallback>
                <p:oleObj name="Worksheet" r:id="rId4" imgW="14373146" imgH="2933593" progId="Excel.Shee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AB6D4A7C-4813-475C-82C1-C449662FC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7777" y="2042483"/>
                        <a:ext cx="10216445" cy="2085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35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23" y="556518"/>
            <a:ext cx="10555112" cy="886740"/>
          </a:xfrm>
        </p:spPr>
        <p:txBody>
          <a:bodyPr anchor="ctr">
            <a:normAutofit fontScale="90000"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финансово-экономических показателях деятельности субъекта естественной монополии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распределительным системам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8BF3E01-B375-4D67-9969-745B58D9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85405"/>
              </p:ext>
            </p:extLst>
          </p:nvPr>
        </p:nvGraphicFramePr>
        <p:xfrm>
          <a:off x="1466378" y="1941690"/>
          <a:ext cx="9571801" cy="40846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7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1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r>
                        <a:rPr lang="ru-RU" sz="180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 за 2020</a:t>
                      </a:r>
                      <a:r>
                        <a:rPr lang="ru-RU" sz="180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Себестоимость оказанных услуг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тенге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78 474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15821750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Общие и административные расходы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62 890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 затрат,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тенге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141 365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регулируемой деятельности, всего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141 365 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оказываемых услуг (товаров, работ)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тенге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A08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143 000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Тариф</a:t>
                      </a: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тенге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4A08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63" marR="8263" marT="8263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620,40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0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89" y="863460"/>
            <a:ext cx="10216445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проводимой работе с потребителями регулируемых услуг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D549A5-953F-49D1-ABF9-17D4D6A889CB}"/>
              </a:ext>
            </a:extLst>
          </p:cNvPr>
          <p:cNvSpPr/>
          <p:nvPr/>
        </p:nvSpPr>
        <p:spPr>
          <a:xfrm>
            <a:off x="1027289" y="2015194"/>
            <a:ext cx="994551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Товарищество в отчетном периоде осуществило: 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Судебные разбирательства по вопросу демонтажа газовых сетей;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работа по подключению домовладений к сетям газоснабжения;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слушания ежегодного отчета о своей деятельности за 2018 год и первое полугодие 2019 года, в соответствии с требованиями Законодательства Республики Казахстан «О естественных монополиях» и Правил проведения ежегодного отчета о деятельности субъекта естественной монополии по предоставлению регулируемых услуг (товаров, работ) перед потребителями и иными заинтересованными лицами, утвержденных Приказом Министра национальной экономики РК от 18 декабря 2014 года № 150;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разъяснительная работа для потребителей по вопросам подключения;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совещании совместно с местными органами по ценовой политике и СМР;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акции на подключение услуг СМР.</a:t>
            </a:r>
          </a:p>
        </p:txBody>
      </p:sp>
    </p:spTree>
    <p:extLst>
      <p:ext uri="{BB962C8B-B14F-4D97-AF65-F5344CB8AC3E}">
        <p14:creationId xmlns:p14="http://schemas.microsoft.com/office/powerpoint/2010/main" val="286877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CE4-64A9-4FAD-AEC1-9EC29CA8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55" y="321593"/>
            <a:ext cx="10216445" cy="886740"/>
          </a:xfrm>
        </p:spPr>
        <p:txBody>
          <a:bodyPr anchor="ctr"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перспективах деятельности (планы развития), в том числе возможных изменениях тарифов</a:t>
            </a:r>
          </a:p>
        </p:txBody>
      </p:sp>
      <p:pic>
        <p:nvPicPr>
          <p:cNvPr id="6" name="Рисунок 5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EB82E6B1-5A6B-4CC9-99C7-1253599A7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6" y="113149"/>
            <a:ext cx="1772356" cy="88673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D549A5-953F-49D1-ABF9-17D4D6A889CB}"/>
              </a:ext>
            </a:extLst>
          </p:cNvPr>
          <p:cNvSpPr/>
          <p:nvPr/>
        </p:nvSpPr>
        <p:spPr>
          <a:xfrm>
            <a:off x="891821" y="1947461"/>
            <a:ext cx="9945511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Перспективы деятельности (план развития)</a:t>
            </a:r>
            <a:endParaRPr kumimoji="1"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500 домов по п. Чунджа;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юр. лиц (ТОО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ОтанГринФуд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коммунально-бытовые потребители и гос. учреждения);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надежной и безопасной транспортировки товарного газа; 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заданного уровня транспортировки товарного газа;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отсутствия несчастных случаев на объектах газопровода, аварийных ситуаций, повлекших остановку производства и нанесение экологического ущерба;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эксплуатации газопровода;</a:t>
            </a:r>
          </a:p>
          <a:p>
            <a:pPr marL="55086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поддержания высокой производительности труда и повышения квалификации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421624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3649" t="25586" r="33040" b="60360"/>
          <a:stretch/>
        </p:blipFill>
        <p:spPr>
          <a:xfrm>
            <a:off x="10772774" y="6521186"/>
            <a:ext cx="1419225" cy="336814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A5EA-A554-406A-801D-99462815AE22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76495"/>
              </p:ext>
            </p:extLst>
          </p:nvPr>
        </p:nvGraphicFramePr>
        <p:xfrm>
          <a:off x="1017729" y="1221943"/>
          <a:ext cx="9927586" cy="47452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63793">
                  <a:extLst>
                    <a:ext uri="{9D8B030D-6E8A-4147-A177-3AD203B41FA5}">
                      <a16:colId xmlns:a16="http://schemas.microsoft.com/office/drawing/2014/main" val="2553664292"/>
                    </a:ext>
                  </a:extLst>
                </a:gridCol>
                <a:gridCol w="4963793">
                  <a:extLst>
                    <a:ext uri="{9D8B030D-6E8A-4147-A177-3AD203B41FA5}">
                      <a16:colId xmlns:a16="http://schemas.microsoft.com/office/drawing/2014/main" val="3306938321"/>
                    </a:ext>
                  </a:extLst>
                </a:gridCol>
              </a:tblGrid>
              <a:tr h="2800645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ПРИОРИТЕТНЫЕ НАПРАВЛЕНИЯ / </a:t>
                      </a:r>
                    </a:p>
                    <a:p>
                      <a:pPr algn="ctr"/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ПЛАН СКОРОГО РОСТА  - основные задачи для достижения планируемых показателей</a:t>
                      </a:r>
                    </a:p>
                    <a:p>
                      <a:pPr algn="ctr"/>
                      <a:endParaRPr lang="ru-RU" sz="1800" kern="1200" baseline="0" noProof="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развития - увеличение доходов</a:t>
                      </a:r>
                      <a:endParaRPr lang="ru-RU" sz="1800" b="0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en-US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</a:t>
                      </a: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этапа внутри поселкового газопровода в с. Чунджа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соц. объекты, населения и     юр. лиц природным газом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бесперебойной подачи газа для населения Уйгурского района</a:t>
                      </a:r>
                      <a:endParaRPr lang="ru-RU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820201"/>
                  </a:ext>
                </a:extLst>
              </a:tr>
              <a:tr h="1944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ВЫЗОВЫ</a:t>
                      </a:r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lang="ru-RU" sz="1800" kern="120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r>
                        <a:rPr lang="ru-RU" sz="1800" kern="1200" baseline="0" noProof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ВОЗМОЖНОСТИ</a:t>
                      </a:r>
                      <a:endParaRPr lang="ru-RU" sz="18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Инвестиционная программа и предельный тариф на 2020 – 2024 годы, нацеленная на увеличение объемов реализации товарного газа, а также модернизацию объектов газопровода</a:t>
                      </a:r>
                      <a:endParaRPr lang="ru-RU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797429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рисунок, еда&#10;&#10;Автоматически созданное описание">
            <a:extLst>
              <a:ext uri="{FF2B5EF4-FFF2-40B4-BE49-F238E27FC236}">
                <a16:creationId xmlns:a16="http://schemas.microsoft.com/office/drawing/2014/main" id="{89F71DA9-D8F6-4713-90E8-C00B0F954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4" y="5644"/>
            <a:ext cx="1569157" cy="78507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F1D57B-DC5D-4B33-BC9B-46B0502CC6B4}"/>
              </a:ext>
            </a:extLst>
          </p:cNvPr>
          <p:cNvSpPr txBox="1">
            <a:spLocks/>
          </p:cNvSpPr>
          <p:nvPr/>
        </p:nvSpPr>
        <p:spPr>
          <a:xfrm>
            <a:off x="728870" y="259782"/>
            <a:ext cx="10216445" cy="886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перспективах деятельности (планы развития), в том числе возможных изменениях тарифов</a:t>
            </a:r>
          </a:p>
        </p:txBody>
      </p:sp>
    </p:spTree>
    <p:extLst>
      <p:ext uri="{BB962C8B-B14F-4D97-AF65-F5344CB8AC3E}">
        <p14:creationId xmlns:p14="http://schemas.microsoft.com/office/powerpoint/2010/main" val="31975857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</TotalTime>
  <Words>878</Words>
  <Application>Microsoft Office PowerPoint</Application>
  <PresentationFormat>Широкоэкранный</PresentationFormat>
  <Paragraphs>237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Ретро</vt:lpstr>
      <vt:lpstr>Worksheet</vt:lpstr>
      <vt:lpstr>Отчет об исполнении тарифной сметы за 1 полугодие 2020 года ТОО «АЗИЯГАЗ ЧУНДЖА»</vt:lpstr>
      <vt:lpstr>Общая информация о субъекте естественной монополии</vt:lpstr>
      <vt:lpstr>О постатейном исполнении тарифной сметы по распределительным системам</vt:lpstr>
      <vt:lpstr>Основные финансово-экономических показателях деятельности субъекта естественной монополии</vt:lpstr>
      <vt:lpstr>Основные финансово-экономических показателях деятельности субъекта естественной монополии по распределительным системам</vt:lpstr>
      <vt:lpstr>О проводимой работе с потребителями регулируемых услуг</vt:lpstr>
      <vt:lpstr>О перспективах деятельности (планы развития), в том числе возможных изменениях тарифов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тарифной сметы за 2019 год  ТОО «АЗИЯГАЗ ЧУНДЖА»</dc:title>
  <dc:creator>Ilyas Alimbekov (AGCH)</dc:creator>
  <cp:lastModifiedBy>Ilyas Alimbekov (AGCH)</cp:lastModifiedBy>
  <cp:revision>22</cp:revision>
  <dcterms:created xsi:type="dcterms:W3CDTF">2020-04-26T05:53:41Z</dcterms:created>
  <dcterms:modified xsi:type="dcterms:W3CDTF">2020-07-30T09:58:20Z</dcterms:modified>
</cp:coreProperties>
</file>