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11"/>
  </p:notesMasterIdLst>
  <p:sldIdLst>
    <p:sldId id="256" r:id="rId2"/>
    <p:sldId id="292" r:id="rId3"/>
    <p:sldId id="293" r:id="rId4"/>
    <p:sldId id="328" r:id="rId5"/>
    <p:sldId id="301" r:id="rId6"/>
    <p:sldId id="302" r:id="rId7"/>
    <p:sldId id="310" r:id="rId8"/>
    <p:sldId id="327" r:id="rId9"/>
    <p:sldId id="326" r:id="rId10"/>
  </p:sldIdLst>
  <p:sldSz cx="10691813" cy="7559675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563B7F-F53B-4CBA-8351-96C7A63FE9EB}">
          <p14:sldIdLst>
            <p14:sldId id="256"/>
            <p14:sldId id="292"/>
            <p14:sldId id="293"/>
            <p14:sldId id="328"/>
            <p14:sldId id="301"/>
            <p14:sldId id="302"/>
            <p14:sldId id="310"/>
            <p14:sldId id="327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абина" initials="С" lastIdx="1" clrIdx="0">
    <p:extLst>
      <p:ext uri="{19B8F6BF-5375-455C-9EA6-DF929625EA0E}">
        <p15:presenceInfo xmlns:p15="http://schemas.microsoft.com/office/powerpoint/2012/main" userId="S-1-5-21-1828851900-1705393172-3574743266-133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BFDE"/>
    <a:srgbClr val="00FF00"/>
    <a:srgbClr val="FF5050"/>
    <a:srgbClr val="FF7C80"/>
    <a:srgbClr val="FF3300"/>
    <a:srgbClr val="FF3399"/>
    <a:srgbClr val="FF9933"/>
    <a:srgbClr val="D5CDFD"/>
    <a:srgbClr val="33CC33"/>
    <a:srgbClr val="248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4" autoAdjust="0"/>
    <p:restoredTop sz="94921" autoAdjust="0"/>
  </p:normalViewPr>
  <p:slideViewPr>
    <p:cSldViewPr>
      <p:cViewPr varScale="1">
        <p:scale>
          <a:sx n="98" d="100"/>
          <a:sy n="98" d="100"/>
        </p:scale>
        <p:origin x="1416" y="96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</a:t>
            </a:r>
            <a:r>
              <a:rPr lang="ru-RU" sz="2800" baseline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газа</a:t>
            </a:r>
            <a:endParaRPr lang="ru-RU" sz="280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6402139845563305E-3"/>
                  <c:y val="-3.177755378726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66-4BE0-AF81-E5B0D4C9477C}"/>
                </c:ext>
              </c:extLst>
            </c:dLbl>
            <c:dLbl>
              <c:idx val="1"/>
              <c:layout>
                <c:manualLayout>
                  <c:x val="-5.0495775635214655E-17"/>
                  <c:y val="-7.4147625503613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66-4BE0-AF81-E5B0D4C9477C}"/>
                </c:ext>
              </c:extLst>
            </c:dLbl>
            <c:dLbl>
              <c:idx val="2"/>
              <c:layout>
                <c:manualLayout>
                  <c:x val="1.6526081116382325E-2"/>
                  <c:y val="-6.3555107574525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66-4BE0-AF81-E5B0D4C9477C}"/>
                </c:ext>
              </c:extLst>
            </c:dLbl>
            <c:dLbl>
              <c:idx val="3"/>
              <c:layout>
                <c:manualLayout>
                  <c:x val="5.2891516706634147E-2"/>
                  <c:y val="-4.63422659397587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44688706301364E-2"/>
                      <c:h val="5.77292227135278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166-4BE0-AF81-E5B0D4C9477C}"/>
                </c:ext>
              </c:extLst>
            </c:dLbl>
            <c:dLbl>
              <c:idx val="4"/>
              <c:layout>
                <c:manualLayout>
                  <c:x val="2.8956207286691123E-2"/>
                  <c:y val="1.58887768936314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102773030867007E-2"/>
                      <c:h val="0.111181820570252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166-4BE0-AF81-E5B0D4C947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Лист1!$A$14:$A$18</c:f>
              <c:strCache>
                <c:ptCount val="5"/>
                <c:pt idx="0">
                  <c:v>Отпуск в сеть</c:v>
                </c:pt>
                <c:pt idx="1">
                  <c:v>Реализация</c:v>
                </c:pt>
                <c:pt idx="2">
                  <c:v>Собст.нужды</c:v>
                </c:pt>
                <c:pt idx="3">
                  <c:v>Потери</c:v>
                </c:pt>
                <c:pt idx="4">
                  <c:v>Запас газа в трубе</c:v>
                </c:pt>
              </c:strCache>
            </c:strRef>
          </c:cat>
          <c:val>
            <c:numRef>
              <c:f>Лист1!$B$14:$B$18</c:f>
              <c:numCache>
                <c:formatCode>0</c:formatCode>
                <c:ptCount val="5"/>
                <c:pt idx="0">
                  <c:v>2858.942</c:v>
                </c:pt>
                <c:pt idx="1">
                  <c:v>2508.1219999999998</c:v>
                </c:pt>
                <c:pt idx="2">
                  <c:v>11.717000000000001</c:v>
                </c:pt>
                <c:pt idx="3">
                  <c:v>40.463999999999999</c:v>
                </c:pt>
                <c:pt idx="4">
                  <c:v>298.63900000000001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6-4BE0-AF81-E5B0D4C947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5477896"/>
        <c:axId val="535478224"/>
        <c:axId val="0"/>
      </c:bar3DChart>
      <c:catAx>
        <c:axId val="535477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5478224"/>
        <c:crosses val="autoZero"/>
        <c:auto val="1"/>
        <c:lblAlgn val="ctr"/>
        <c:lblOffset val="100"/>
        <c:noMultiLvlLbl val="0"/>
      </c:catAx>
      <c:valAx>
        <c:axId val="53547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5477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r">
              <a:defRPr sz="1200"/>
            </a:lvl1pPr>
          </a:lstStyle>
          <a:p>
            <a:fld id="{4819886A-DDBE-476E-B738-8B780E87662E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6" tIns="45528" rIns="91056" bIns="4552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056" tIns="45528" rIns="91056" bIns="4552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r">
              <a:defRPr sz="1200"/>
            </a:lvl1pPr>
          </a:lstStyle>
          <a:p>
            <a:fld id="{EA1AFCE9-0C6C-43F5-AAF8-A3E1E7BE7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31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AFCE9-0C6C-43F5-AAF8-A3E1E7BE75F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09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1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32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99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78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19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55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23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15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8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5F1919-C178-4E2A-94EB-FF471096122B}" type="datetimeFigureOut">
              <a:rPr lang="fr-FR" smtClean="0"/>
              <a:pPr>
                <a:defRPr/>
              </a:pPr>
              <a:t>05/04/2021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8D13F8-2068-4EB9-9755-285ED85621C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0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38" y="179438"/>
            <a:ext cx="10225136" cy="720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345" y="251446"/>
            <a:ext cx="10081121" cy="7056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19721" y="741164"/>
            <a:ext cx="645237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ТОО </a:t>
            </a:r>
            <a:r>
              <a:rPr lang="ru-RU" sz="3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«АЗИЯГАЗ ЧУНДЖА»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8471" y="2502565"/>
            <a:ext cx="6508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деятельности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ТОО «АЗИЯГАЗ ЧУНДЖА»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  2020 год</a:t>
            </a:r>
          </a:p>
        </p:txBody>
      </p:sp>
      <p:pic>
        <p:nvPicPr>
          <p:cNvPr id="11" name="Рисунок 10" descr="Изображение выглядит как рисунок, еда&#10;&#10;Автоматически созданное описание">
            <a:extLst>
              <a:ext uri="{FF2B5EF4-FFF2-40B4-BE49-F238E27FC236}">
                <a16:creationId xmlns:a16="http://schemas.microsoft.com/office/drawing/2014/main" id="{CC838FA5-3B1A-4C43-944E-F3ED5D7493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35" y="251445"/>
            <a:ext cx="1772356" cy="117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3"/>
          <p:cNvSpPr/>
          <p:nvPr/>
        </p:nvSpPr>
        <p:spPr>
          <a:xfrm>
            <a:off x="2033538" y="304585"/>
            <a:ext cx="8280920" cy="782103"/>
          </a:xfrm>
          <a:custGeom>
            <a:avLst/>
            <a:gdLst/>
            <a:ahLst/>
            <a:cxnLst/>
            <a:rect l="l" t="t" r="r" b="b"/>
            <a:pathLst>
              <a:path w="10692130" h="654050">
                <a:moveTo>
                  <a:pt x="0" y="653999"/>
                </a:moveTo>
                <a:lnTo>
                  <a:pt x="10692003" y="653999"/>
                </a:lnTo>
                <a:lnTo>
                  <a:pt x="10692003" y="0"/>
                </a:lnTo>
                <a:lnTo>
                  <a:pt x="0" y="0"/>
                </a:lnTo>
                <a:lnTo>
                  <a:pt x="0" y="653999"/>
                </a:lnTo>
                <a:close/>
              </a:path>
            </a:pathLst>
          </a:custGeom>
          <a:solidFill>
            <a:srgbClr val="26ABE2"/>
          </a:solidFill>
        </p:spPr>
        <p:txBody>
          <a:bodyPr wrap="square" lIns="0" tIns="0" rIns="0" bIns="0" rtlCol="0"/>
          <a:lstStyle/>
          <a:p>
            <a:pPr defTabSz="134403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5786" y="464803"/>
            <a:ext cx="3539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предприятии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90422" y="68857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2697D1A1-24D9-4337-AE7C-32D76B009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20609"/>
              </p:ext>
            </p:extLst>
          </p:nvPr>
        </p:nvGraphicFramePr>
        <p:xfrm>
          <a:off x="361245" y="1475581"/>
          <a:ext cx="10097230" cy="5410179"/>
        </p:xfrm>
        <a:graphic>
          <a:graphicData uri="http://schemas.openxmlformats.org/drawingml/2006/table">
            <a:tbl>
              <a:tblPr firstCol="1" bandRow="1"/>
              <a:tblGrid>
                <a:gridCol w="5075481">
                  <a:extLst>
                    <a:ext uri="{9D8B030D-6E8A-4147-A177-3AD203B41FA5}">
                      <a16:colId xmlns:a16="http://schemas.microsoft.com/office/drawing/2014/main" val="2939597567"/>
                    </a:ext>
                  </a:extLst>
                </a:gridCol>
                <a:gridCol w="5021749">
                  <a:extLst>
                    <a:ext uri="{9D8B030D-6E8A-4147-A177-3AD203B41FA5}">
                      <a16:colId xmlns:a16="http://schemas.microsoft.com/office/drawing/2014/main" val="2976496685"/>
                    </a:ext>
                  </a:extLst>
                </a:gridCol>
              </a:tblGrid>
              <a:tr h="648397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компании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E48312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831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«АЗИЯГАЗ ЧУНДЖА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E48312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831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776568"/>
                  </a:ext>
                </a:extLst>
              </a:tr>
              <a:tr h="648397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основания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октября 2014 года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1560"/>
                  </a:ext>
                </a:extLst>
              </a:tr>
              <a:tr h="648397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вид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831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Транспортировка и реализация товарного газа</a:t>
                      </a:r>
                      <a:endParaRPr kumimoji="0" lang="ru-RU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831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35303"/>
                  </a:ext>
                </a:extLst>
              </a:tr>
              <a:tr h="885423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оказание услуги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 область, Уйгурский район, п. Чунджа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079594"/>
                  </a:ext>
                </a:extLst>
              </a:tr>
              <a:tr h="128277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Акционеры / Участники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831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Боранбаев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К.С. – </a:t>
                      </a: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Наханов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Р.Б. – </a:t>
                      </a: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831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395986"/>
                  </a:ext>
                </a:extLst>
              </a:tr>
              <a:tr h="648397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Генеральный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директор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0" lang="ru-RU" sz="18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Наханов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Р.Б.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961698"/>
                  </a:ext>
                </a:extLst>
              </a:tr>
              <a:tr h="648397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сотрудников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E4831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831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GB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E4831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831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6428"/>
                  </a:ext>
                </a:extLst>
              </a:tr>
            </a:tbl>
          </a:graphicData>
        </a:graphic>
      </p:graphicFrame>
      <p:pic>
        <p:nvPicPr>
          <p:cNvPr id="26" name="Рисунок 25" descr="Изображение выглядит как рисунок, еда&#10;&#10;Автоматически созданное описание">
            <a:extLst>
              <a:ext uri="{FF2B5EF4-FFF2-40B4-BE49-F238E27FC236}">
                <a16:creationId xmlns:a16="http://schemas.microsoft.com/office/drawing/2014/main" id="{6312687F-29F3-45ED-A6FB-FE43CA5020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8" y="261699"/>
            <a:ext cx="1772356" cy="88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8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38" y="179438"/>
            <a:ext cx="10225136" cy="720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345" y="251446"/>
            <a:ext cx="10081121" cy="7056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bject 3"/>
          <p:cNvSpPr/>
          <p:nvPr/>
        </p:nvSpPr>
        <p:spPr>
          <a:xfrm>
            <a:off x="1889522" y="395461"/>
            <a:ext cx="8424936" cy="691227"/>
          </a:xfrm>
          <a:custGeom>
            <a:avLst/>
            <a:gdLst/>
            <a:ahLst/>
            <a:cxnLst/>
            <a:rect l="l" t="t" r="r" b="b"/>
            <a:pathLst>
              <a:path w="10692130" h="654050">
                <a:moveTo>
                  <a:pt x="0" y="653999"/>
                </a:moveTo>
                <a:lnTo>
                  <a:pt x="10692003" y="653999"/>
                </a:lnTo>
                <a:lnTo>
                  <a:pt x="10692003" y="0"/>
                </a:lnTo>
                <a:lnTo>
                  <a:pt x="0" y="0"/>
                </a:lnTo>
                <a:lnTo>
                  <a:pt x="0" y="653999"/>
                </a:lnTo>
                <a:close/>
              </a:path>
            </a:pathLst>
          </a:custGeom>
          <a:solidFill>
            <a:srgbClr val="26ABE2"/>
          </a:solidFill>
        </p:spPr>
        <p:txBody>
          <a:bodyPr wrap="square" lIns="0" tIns="0" rIns="0" bIns="0" rtlCol="0"/>
          <a:lstStyle/>
          <a:p>
            <a:pPr algn="ctr" defTabSz="134403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6289" y="474237"/>
            <a:ext cx="356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показатели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90422" y="68857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375B8C1-E985-403C-A560-36EECC56C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512513"/>
              </p:ext>
            </p:extLst>
          </p:nvPr>
        </p:nvGraphicFramePr>
        <p:xfrm>
          <a:off x="1601490" y="1907630"/>
          <a:ext cx="7560840" cy="2256844"/>
        </p:xfrm>
        <a:graphic>
          <a:graphicData uri="http://schemas.openxmlformats.org/drawingml/2006/table">
            <a:tbl>
              <a:tblPr/>
              <a:tblGrid>
                <a:gridCol w="4287074">
                  <a:extLst>
                    <a:ext uri="{9D8B030D-6E8A-4147-A177-3AD203B41FA5}">
                      <a16:colId xmlns:a16="http://schemas.microsoft.com/office/drawing/2014/main" val="554796619"/>
                    </a:ext>
                  </a:extLst>
                </a:gridCol>
                <a:gridCol w="3273766">
                  <a:extLst>
                    <a:ext uri="{9D8B030D-6E8A-4147-A177-3AD203B41FA5}">
                      <a16:colId xmlns:a16="http://schemas.microsoft.com/office/drawing/2014/main" val="1027758935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Протяженность подводящих сетей газоснабжения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Внутрипоселковое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187491"/>
                  </a:ext>
                </a:extLst>
              </a:tr>
              <a:tr h="600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55,8 км.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 км.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256912"/>
                  </a:ext>
                </a:extLst>
              </a:tr>
            </a:tbl>
          </a:graphicData>
        </a:graphic>
      </p:graphicFrame>
      <p:pic>
        <p:nvPicPr>
          <p:cNvPr id="14" name="Рисунок 13" descr="Изображение выглядит как рисунок, еда&#10;&#10;Автоматически созданное описание">
            <a:extLst>
              <a:ext uri="{FF2B5EF4-FFF2-40B4-BE49-F238E27FC236}">
                <a16:creationId xmlns:a16="http://schemas.microsoft.com/office/drawing/2014/main" id="{E03B3B46-7922-4CD0-BC4E-3E262D9580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8" y="261699"/>
            <a:ext cx="1772356" cy="88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54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88CD346-60B6-4018-A537-D7D20E9F6C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094497"/>
              </p:ext>
            </p:extLst>
          </p:nvPr>
        </p:nvGraphicFramePr>
        <p:xfrm>
          <a:off x="449363" y="1187549"/>
          <a:ext cx="9649071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B2F6B93-40DF-4D9A-9E0B-D5AE6AC00DE9}"/>
              </a:ext>
            </a:extLst>
          </p:cNvPr>
          <p:cNvSpPr/>
          <p:nvPr/>
        </p:nvSpPr>
        <p:spPr>
          <a:xfrm>
            <a:off x="8226226" y="1619597"/>
            <a:ext cx="9144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Тыс.м3</a:t>
            </a:r>
          </a:p>
        </p:txBody>
      </p:sp>
    </p:spTree>
    <p:extLst>
      <p:ext uri="{BB962C8B-B14F-4D97-AF65-F5344CB8AC3E}">
        <p14:creationId xmlns:p14="http://schemas.microsoft.com/office/powerpoint/2010/main" val="346441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38" y="179438"/>
            <a:ext cx="10225136" cy="720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345" y="251446"/>
            <a:ext cx="10081121" cy="7056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bject 3"/>
          <p:cNvSpPr/>
          <p:nvPr/>
        </p:nvSpPr>
        <p:spPr>
          <a:xfrm>
            <a:off x="1889522" y="323453"/>
            <a:ext cx="8424936" cy="763235"/>
          </a:xfrm>
          <a:custGeom>
            <a:avLst/>
            <a:gdLst/>
            <a:ahLst/>
            <a:cxnLst/>
            <a:rect l="l" t="t" r="r" b="b"/>
            <a:pathLst>
              <a:path w="10692130" h="654050">
                <a:moveTo>
                  <a:pt x="0" y="653999"/>
                </a:moveTo>
                <a:lnTo>
                  <a:pt x="10692003" y="653999"/>
                </a:lnTo>
                <a:lnTo>
                  <a:pt x="10692003" y="0"/>
                </a:lnTo>
                <a:lnTo>
                  <a:pt x="0" y="0"/>
                </a:lnTo>
                <a:lnTo>
                  <a:pt x="0" y="653999"/>
                </a:lnTo>
                <a:close/>
              </a:path>
            </a:pathLst>
          </a:custGeom>
          <a:solidFill>
            <a:srgbClr val="26ABE2"/>
          </a:solidFill>
        </p:spPr>
        <p:txBody>
          <a:bodyPr wrap="square" lIns="0" tIns="0" rIns="0" bIns="0" rtlCol="0"/>
          <a:lstStyle/>
          <a:p>
            <a:pPr algn="ctr" defTabSz="134403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93041" y="474237"/>
            <a:ext cx="7556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инвестиции</a:t>
            </a:r>
          </a:p>
          <a:p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56724" y="6895283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9622" y="1876995"/>
            <a:ext cx="5112568" cy="75741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инвестиции 2017-2020 годы. </a:t>
            </a:r>
          </a:p>
          <a:p>
            <a:pPr algn="ctr" eaLnBrk="1" hangingPunct="1">
              <a:defRPr/>
            </a:pP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8 000 </a:t>
            </a:r>
            <a:r>
              <a:rPr lang="ru-RU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млн.тенге</a:t>
            </a: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5386" y="3002733"/>
            <a:ext cx="8875608" cy="1554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Заемные средства полученные через финансовый институт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иностранной валюте доллар США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Globex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FZE)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предназначались для эксплуатации газопровода- отвода высокого давления, распределительных газопровода высокого давления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уровня, строительства АГРС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внутрипослекового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газораспределительной сети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 descr="Изображение выглядит как рисунок, еда&#10;&#10;Автоматически созданное описание">
            <a:extLst>
              <a:ext uri="{FF2B5EF4-FFF2-40B4-BE49-F238E27FC236}">
                <a16:creationId xmlns:a16="http://schemas.microsoft.com/office/drawing/2014/main" id="{9C4D47C7-FE74-4235-85C6-B28488A47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8" y="261699"/>
            <a:ext cx="1772356" cy="88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2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38" y="179438"/>
            <a:ext cx="10225136" cy="720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345" y="251446"/>
            <a:ext cx="10081121" cy="7056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bject 3"/>
          <p:cNvSpPr/>
          <p:nvPr/>
        </p:nvSpPr>
        <p:spPr>
          <a:xfrm>
            <a:off x="1961530" y="323453"/>
            <a:ext cx="8352928" cy="763235"/>
          </a:xfrm>
          <a:custGeom>
            <a:avLst/>
            <a:gdLst/>
            <a:ahLst/>
            <a:cxnLst/>
            <a:rect l="l" t="t" r="r" b="b"/>
            <a:pathLst>
              <a:path w="10692130" h="654050">
                <a:moveTo>
                  <a:pt x="0" y="653999"/>
                </a:moveTo>
                <a:lnTo>
                  <a:pt x="10692003" y="653999"/>
                </a:lnTo>
                <a:lnTo>
                  <a:pt x="10692003" y="0"/>
                </a:lnTo>
                <a:lnTo>
                  <a:pt x="0" y="0"/>
                </a:lnTo>
                <a:lnTo>
                  <a:pt x="0" y="653999"/>
                </a:lnTo>
                <a:close/>
              </a:path>
            </a:pathLst>
          </a:custGeom>
          <a:solidFill>
            <a:srgbClr val="26ABE2"/>
          </a:solidFill>
        </p:spPr>
        <p:txBody>
          <a:bodyPr wrap="square" lIns="0" tIns="0" rIns="0" bIns="0" rtlCol="0"/>
          <a:lstStyle/>
          <a:p>
            <a:pPr algn="ctr" defTabSz="134403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30424" y="489626"/>
            <a:ext cx="88937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используемые при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 газопроводов</a:t>
            </a:r>
            <a:endParaRPr lang="ru-RU" alt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56724" y="6895283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53418" y="1335819"/>
            <a:ext cx="84296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sz="1800" dirty="0"/>
              <a:t>ТОО «АзияГазЧунджа» с 2017 года имеется на балансе газопровод высокого (стальная труба , полиэтиленовая труба </a:t>
            </a:r>
            <a:r>
              <a:rPr lang="en-US" altLang="ru-RU" sz="1800" dirty="0"/>
              <a:t>SDR 11</a:t>
            </a:r>
            <a:r>
              <a:rPr lang="kk-KZ" altLang="ru-RU" sz="1800" dirty="0"/>
              <a:t>), </a:t>
            </a:r>
            <a:r>
              <a:rPr lang="ru-RU" altLang="ru-RU" sz="1800" dirty="0"/>
              <a:t>внутри поселковый  газопровод высокого, среднего и </a:t>
            </a:r>
            <a:r>
              <a:rPr lang="kk-KZ" altLang="ru-RU" sz="1800" dirty="0"/>
              <a:t>низкого давления (стальная труба).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sz="1800" b="1" dirty="0"/>
              <a:t>Преимущества:</a:t>
            </a:r>
            <a:endParaRPr lang="ru-RU" altLang="ru-RU" sz="1800" b="1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повышенный срок службы (25 лет и более);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минимизация эксплуатационных расходов по обслуживанию;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минимизация расходов на ремонт газопроводных сетей;  </a:t>
            </a:r>
          </a:p>
        </p:txBody>
      </p:sp>
      <p:pic>
        <p:nvPicPr>
          <p:cNvPr id="18" name="Рисунок 17" descr="Изображение выглядит как рисунок, еда&#10;&#10;Автоматически созданное описание">
            <a:extLst>
              <a:ext uri="{FF2B5EF4-FFF2-40B4-BE49-F238E27FC236}">
                <a16:creationId xmlns:a16="http://schemas.microsoft.com/office/drawing/2014/main" id="{6FD1ACCB-990E-4075-B5C5-BF8D6C67E3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82" y="316158"/>
            <a:ext cx="1772356" cy="770529"/>
          </a:xfrm>
          <a:prstGeom prst="rect">
            <a:avLst/>
          </a:prstGeom>
        </p:spPr>
      </p:pic>
      <p:pic>
        <p:nvPicPr>
          <p:cNvPr id="6" name="Рисунок 5" descr="Изображение выглядит как небо, внешний, фабрика&#10;&#10;Автоматически созданное описание">
            <a:extLst>
              <a:ext uri="{FF2B5EF4-FFF2-40B4-BE49-F238E27FC236}">
                <a16:creationId xmlns:a16="http://schemas.microsoft.com/office/drawing/2014/main" id="{353027ED-00E3-42AF-BC60-5FB6FAB043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34" y="4215403"/>
            <a:ext cx="3960440" cy="2970330"/>
          </a:xfrm>
          <a:prstGeom prst="rect">
            <a:avLst/>
          </a:prstGeom>
        </p:spPr>
      </p:pic>
      <p:pic>
        <p:nvPicPr>
          <p:cNvPr id="12" name="Рисунок 11" descr="Изображение выглядит как небо, внешний, земля, трек&#10;&#10;Автоматически созданное описание">
            <a:extLst>
              <a:ext uri="{FF2B5EF4-FFF2-40B4-BE49-F238E27FC236}">
                <a16:creationId xmlns:a16="http://schemas.microsoft.com/office/drawing/2014/main" id="{ACA4C93F-BBF8-4BC0-B670-320D9BFAC7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43" y="4197847"/>
            <a:ext cx="3934754" cy="295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7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38" y="179438"/>
            <a:ext cx="10225136" cy="720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345" y="251446"/>
            <a:ext cx="10081121" cy="7056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bject 3"/>
          <p:cNvSpPr/>
          <p:nvPr/>
        </p:nvSpPr>
        <p:spPr>
          <a:xfrm>
            <a:off x="2105546" y="323453"/>
            <a:ext cx="8208912" cy="952327"/>
          </a:xfrm>
          <a:custGeom>
            <a:avLst/>
            <a:gdLst/>
            <a:ahLst/>
            <a:cxnLst/>
            <a:rect l="l" t="t" r="r" b="b"/>
            <a:pathLst>
              <a:path w="10692130" h="654050">
                <a:moveTo>
                  <a:pt x="0" y="653999"/>
                </a:moveTo>
                <a:lnTo>
                  <a:pt x="10692003" y="653999"/>
                </a:lnTo>
                <a:lnTo>
                  <a:pt x="10692003" y="0"/>
                </a:lnTo>
                <a:lnTo>
                  <a:pt x="0" y="0"/>
                </a:lnTo>
                <a:lnTo>
                  <a:pt x="0" y="653999"/>
                </a:lnTo>
                <a:close/>
              </a:path>
            </a:pathLst>
          </a:custGeom>
          <a:solidFill>
            <a:srgbClr val="26ABE2"/>
          </a:solidFill>
        </p:spPr>
        <p:txBody>
          <a:bodyPr wrap="square" lIns="0" tIns="0" rIns="0" bIns="0" rtlCol="0"/>
          <a:lstStyle/>
          <a:p>
            <a:pPr algn="ctr" defTabSz="134403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62510" y="300783"/>
            <a:ext cx="5574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тарифной сметы по транспортировке товарного газа по газораспределительным системам                                                                                                                        ТОО "АЗИЯГАЗ ЧУНДЖА" за 2020 год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56724" y="6895283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9" name="Рисунок 8" descr="Изображение выглядит как рисунок, еда&#10;&#10;Автоматически созданное описание">
            <a:extLst>
              <a:ext uri="{FF2B5EF4-FFF2-40B4-BE49-F238E27FC236}">
                <a16:creationId xmlns:a16="http://schemas.microsoft.com/office/drawing/2014/main" id="{4EDAAD5B-8FC1-479C-9ACF-F7E1F821FB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30" y="323453"/>
            <a:ext cx="1772356" cy="770529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F5D313E-684E-4B34-95BC-71C4E644D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011120"/>
              </p:ext>
            </p:extLst>
          </p:nvPr>
        </p:nvGraphicFramePr>
        <p:xfrm>
          <a:off x="593378" y="1347788"/>
          <a:ext cx="9361039" cy="5978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7253">
                  <a:extLst>
                    <a:ext uri="{9D8B030D-6E8A-4147-A177-3AD203B41FA5}">
                      <a16:colId xmlns:a16="http://schemas.microsoft.com/office/drawing/2014/main" val="2879870595"/>
                    </a:ext>
                  </a:extLst>
                </a:gridCol>
                <a:gridCol w="3287911">
                  <a:extLst>
                    <a:ext uri="{9D8B030D-6E8A-4147-A177-3AD203B41FA5}">
                      <a16:colId xmlns:a16="http://schemas.microsoft.com/office/drawing/2014/main" val="1786035501"/>
                    </a:ext>
                  </a:extLst>
                </a:gridCol>
                <a:gridCol w="1168431">
                  <a:extLst>
                    <a:ext uri="{9D8B030D-6E8A-4147-A177-3AD203B41FA5}">
                      <a16:colId xmlns:a16="http://schemas.microsoft.com/office/drawing/2014/main" val="2257842742"/>
                    </a:ext>
                  </a:extLst>
                </a:gridCol>
                <a:gridCol w="1168431">
                  <a:extLst>
                    <a:ext uri="{9D8B030D-6E8A-4147-A177-3AD203B41FA5}">
                      <a16:colId xmlns:a16="http://schemas.microsoft.com/office/drawing/2014/main" val="937054032"/>
                    </a:ext>
                  </a:extLst>
                </a:gridCol>
                <a:gridCol w="991809">
                  <a:extLst>
                    <a:ext uri="{9D8B030D-6E8A-4147-A177-3AD203B41FA5}">
                      <a16:colId xmlns:a16="http://schemas.microsoft.com/office/drawing/2014/main" val="1556049999"/>
                    </a:ext>
                  </a:extLst>
                </a:gridCol>
                <a:gridCol w="991809">
                  <a:extLst>
                    <a:ext uri="{9D8B030D-6E8A-4147-A177-3AD203B41FA5}">
                      <a16:colId xmlns:a16="http://schemas.microsoft.com/office/drawing/2014/main" val="984866910"/>
                    </a:ext>
                  </a:extLst>
                </a:gridCol>
                <a:gridCol w="1005395">
                  <a:extLst>
                    <a:ext uri="{9D8B030D-6E8A-4147-A177-3AD203B41FA5}">
                      <a16:colId xmlns:a16="http://schemas.microsoft.com/office/drawing/2014/main" val="2987592525"/>
                    </a:ext>
                  </a:extLst>
                </a:gridCol>
              </a:tblGrid>
              <a:tr h="347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показателей*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Утвержденная тарифная смета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2020г.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 (+,-)</a:t>
                      </a:r>
                      <a:b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b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b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extLst>
                  <a:ext uri="{0D108BD9-81ED-4DB2-BD59-A6C34878D82A}">
                    <a16:rowId xmlns:a16="http://schemas.microsoft.com/office/drawing/2014/main" val="1757106977"/>
                  </a:ext>
                </a:extLst>
              </a:tr>
              <a:tr h="132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extLst>
                  <a:ext uri="{0D108BD9-81ED-4DB2-BD59-A6C34878D82A}">
                    <a16:rowId xmlns:a16="http://schemas.microsoft.com/office/drawing/2014/main" val="3776806172"/>
                  </a:ext>
                </a:extLst>
              </a:tr>
              <a:tr h="2330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69 999,33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364 109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294 110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258008052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всего, в том числе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823,43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4 486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3 663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3339777221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 на потери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309,5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310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145169894"/>
                  </a:ext>
                </a:extLst>
              </a:tr>
              <a:tr h="477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ГСМ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513,9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4 177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3 663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6910758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труда, всего, в том числе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29 713,50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81 098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51 385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745388416"/>
                  </a:ext>
                </a:extLst>
              </a:tr>
              <a:tr h="204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производственного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27 000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73 430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46 430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1472869731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налог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2 308,5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6 230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3 922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997273395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ВОСМС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405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1 438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1 033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1878125484"/>
                  </a:ext>
                </a:extLst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39 121,42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275 315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236 194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884860612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340,98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3 210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2 869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4238057057"/>
                  </a:ext>
                </a:extLst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Специальная одежда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153,48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1 135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982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231169081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персонала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187,50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2 074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1 887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1922866444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 всего, в том 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20 763,87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145 851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125 088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37979307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 расходы, всего: в том числе: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20 763,87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145 851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125 088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3804684035"/>
                  </a:ext>
                </a:extLst>
              </a:tr>
              <a:tr h="204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административного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2 160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39 050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36 890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149858122"/>
                  </a:ext>
                </a:extLst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налог и социальные отчисления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184,68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3 294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3 109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1915980220"/>
                  </a:ext>
                </a:extLst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ВОСМС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32,4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467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435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073771489"/>
                  </a:ext>
                </a:extLst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121,95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20 637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20 515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16822%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4142066314"/>
                  </a:ext>
                </a:extLst>
              </a:tr>
              <a:tr h="272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связи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11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3 630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3 619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31744%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137531516"/>
                  </a:ext>
                </a:extLst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Канцелярские расходы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60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1 531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1 471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3222726294"/>
                  </a:ext>
                </a:extLst>
              </a:tr>
              <a:tr h="272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офиса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945,00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15 215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14 270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333378361"/>
                  </a:ext>
                </a:extLst>
              </a:tr>
              <a:tr h="204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16 277,21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58 777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42 500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317760858"/>
                  </a:ext>
                </a:extLst>
              </a:tr>
              <a:tr h="204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Страхование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499,67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1 995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1 496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3857410137"/>
                  </a:ext>
                </a:extLst>
              </a:tr>
              <a:tr h="276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Командировочные расходы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471,56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1 255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783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extLst>
                  <a:ext uri="{0D108BD9-81ED-4DB2-BD59-A6C34878D82A}">
                    <a16:rowId xmlns:a16="http://schemas.microsoft.com/office/drawing/2014/main" val="2564196474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90 763,20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509 961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419 198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3844593875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90 763,20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509 961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419 198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102414500"/>
                  </a:ext>
                </a:extLst>
              </a:tr>
              <a:tr h="1183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предоставляемых услуг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146,3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2 508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2 362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436205255"/>
                  </a:ext>
                </a:extLst>
              </a:tr>
              <a:tr h="1183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6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2686414578"/>
                  </a:ext>
                </a:extLst>
              </a:tr>
              <a:tr h="118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16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0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30064752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620,40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203,32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417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8" marR="3948" marT="3948" marB="0" anchor="b"/>
                </a:tc>
                <a:extLst>
                  <a:ext uri="{0D108BD9-81ED-4DB2-BD59-A6C34878D82A}">
                    <a16:rowId xmlns:a16="http://schemas.microsoft.com/office/drawing/2014/main" val="463379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33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38" y="179438"/>
            <a:ext cx="10225136" cy="720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345" y="251446"/>
            <a:ext cx="10081121" cy="7056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bject 3"/>
          <p:cNvSpPr/>
          <p:nvPr/>
        </p:nvSpPr>
        <p:spPr>
          <a:xfrm>
            <a:off x="2118240" y="323452"/>
            <a:ext cx="8170950" cy="763235"/>
          </a:xfrm>
          <a:custGeom>
            <a:avLst/>
            <a:gdLst/>
            <a:ahLst/>
            <a:cxnLst/>
            <a:rect l="l" t="t" r="r" b="b"/>
            <a:pathLst>
              <a:path w="10692130" h="654050">
                <a:moveTo>
                  <a:pt x="0" y="653999"/>
                </a:moveTo>
                <a:lnTo>
                  <a:pt x="10692003" y="653999"/>
                </a:lnTo>
                <a:lnTo>
                  <a:pt x="10692003" y="0"/>
                </a:lnTo>
                <a:lnTo>
                  <a:pt x="0" y="0"/>
                </a:lnTo>
                <a:lnTo>
                  <a:pt x="0" y="653999"/>
                </a:lnTo>
                <a:close/>
              </a:path>
            </a:pathLst>
          </a:custGeom>
          <a:solidFill>
            <a:srgbClr val="26ABE2"/>
          </a:solidFill>
        </p:spPr>
        <p:txBody>
          <a:bodyPr wrap="square" lIns="0" tIns="0" rIns="0" bIns="0" rtlCol="0"/>
          <a:lstStyle/>
          <a:p>
            <a:pPr algn="ctr" defTabSz="134403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5706" y="310475"/>
            <a:ext cx="55745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Исполнение тарифной сметы по транспортировке товарного газа по магистральным системам                                                                                                         ТОО "АЗИЯГАЗ ЧУНДЖА" за 2020 год</a:t>
            </a:r>
            <a:endParaRPr lang="ru-RU" alt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56724" y="6895283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9" name="Рисунок 8" descr="Изображение выглядит как рисунок, еда&#10;&#10;Автоматически созданное описание">
            <a:extLst>
              <a:ext uri="{FF2B5EF4-FFF2-40B4-BE49-F238E27FC236}">
                <a16:creationId xmlns:a16="http://schemas.microsoft.com/office/drawing/2014/main" id="{1BD24D0B-8623-4B8A-BDB5-FA55AAA806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84" y="279154"/>
            <a:ext cx="1772356" cy="770529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7242771-6ABC-4287-A83C-48E0FCBD2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67041"/>
              </p:ext>
            </p:extLst>
          </p:nvPr>
        </p:nvGraphicFramePr>
        <p:xfrm>
          <a:off x="1218407" y="1475581"/>
          <a:ext cx="8254999" cy="4996498"/>
        </p:xfrm>
        <a:graphic>
          <a:graphicData uri="http://schemas.openxmlformats.org/drawingml/2006/table">
            <a:tbl>
              <a:tblPr/>
              <a:tblGrid>
                <a:gridCol w="639247">
                  <a:extLst>
                    <a:ext uri="{9D8B030D-6E8A-4147-A177-3AD203B41FA5}">
                      <a16:colId xmlns:a16="http://schemas.microsoft.com/office/drawing/2014/main" val="2617482402"/>
                    </a:ext>
                  </a:extLst>
                </a:gridCol>
                <a:gridCol w="3045139">
                  <a:extLst>
                    <a:ext uri="{9D8B030D-6E8A-4147-A177-3AD203B41FA5}">
                      <a16:colId xmlns:a16="http://schemas.microsoft.com/office/drawing/2014/main" val="2807928737"/>
                    </a:ext>
                  </a:extLst>
                </a:gridCol>
                <a:gridCol w="999549">
                  <a:extLst>
                    <a:ext uri="{9D8B030D-6E8A-4147-A177-3AD203B41FA5}">
                      <a16:colId xmlns:a16="http://schemas.microsoft.com/office/drawing/2014/main" val="2434261223"/>
                    </a:ext>
                  </a:extLst>
                </a:gridCol>
                <a:gridCol w="999549">
                  <a:extLst>
                    <a:ext uri="{9D8B030D-6E8A-4147-A177-3AD203B41FA5}">
                      <a16:colId xmlns:a16="http://schemas.microsoft.com/office/drawing/2014/main" val="1656628568"/>
                    </a:ext>
                  </a:extLst>
                </a:gridCol>
                <a:gridCol w="871700">
                  <a:extLst>
                    <a:ext uri="{9D8B030D-6E8A-4147-A177-3AD203B41FA5}">
                      <a16:colId xmlns:a16="http://schemas.microsoft.com/office/drawing/2014/main" val="2834037441"/>
                    </a:ext>
                  </a:extLst>
                </a:gridCol>
                <a:gridCol w="871700">
                  <a:extLst>
                    <a:ext uri="{9D8B030D-6E8A-4147-A177-3AD203B41FA5}">
                      <a16:colId xmlns:a16="http://schemas.microsoft.com/office/drawing/2014/main" val="4035728514"/>
                    </a:ext>
                  </a:extLst>
                </a:gridCol>
                <a:gridCol w="828115">
                  <a:extLst>
                    <a:ext uri="{9D8B030D-6E8A-4147-A177-3AD203B41FA5}">
                      <a16:colId xmlns:a16="http://schemas.microsoft.com/office/drawing/2014/main" val="1098678165"/>
                    </a:ext>
                  </a:extLst>
                </a:gridCol>
              </a:tblGrid>
              <a:tr h="898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Утвержденная тарифная смета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2020г.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   (+,-)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878461"/>
                  </a:ext>
                </a:extLst>
              </a:tr>
              <a:tr h="357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384678"/>
                  </a:ext>
                </a:extLst>
              </a:tr>
              <a:tr h="438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80 127,5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116 081,8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35 954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636023"/>
                  </a:ext>
                </a:extLst>
              </a:tr>
              <a:tr h="2308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всего, в том числе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309,5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542371"/>
                  </a:ext>
                </a:extLst>
              </a:tr>
              <a:tr h="785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 на потери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309,5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709375"/>
                  </a:ext>
                </a:extLst>
              </a:tr>
              <a:tr h="380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57 442,96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92 669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35 226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785573"/>
                  </a:ext>
                </a:extLst>
              </a:tr>
              <a:tr h="2308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22 375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22 937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15931"/>
                  </a:ext>
                </a:extLst>
              </a:tr>
              <a:tr h="2308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газопровода высокого давление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22 375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22 937,0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341854"/>
                  </a:ext>
                </a:extLst>
              </a:tr>
              <a:tr h="230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80 127,5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116 082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35 954,4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70999"/>
                  </a:ext>
                </a:extLst>
              </a:tr>
              <a:tr h="230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80 127,5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116 082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35 954,4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932487"/>
                  </a:ext>
                </a:extLst>
              </a:tr>
              <a:tr h="230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предоставляемых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тыс.м3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146,3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2 508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2 361,82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232542"/>
                  </a:ext>
                </a:extLst>
              </a:tr>
              <a:tr h="2308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Нормативные технические потери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0,6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            0,59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284513"/>
                  </a:ext>
                </a:extLst>
              </a:tr>
              <a:tr h="230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тыс.м3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16,0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24,5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8,51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382013"/>
                  </a:ext>
                </a:extLst>
              </a:tr>
              <a:tr h="288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Тенге/м3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547,7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46,3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         501,42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622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733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38" y="179438"/>
            <a:ext cx="10225136" cy="72008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345" y="251446"/>
            <a:ext cx="10081121" cy="7056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bject 3"/>
          <p:cNvSpPr/>
          <p:nvPr/>
        </p:nvSpPr>
        <p:spPr>
          <a:xfrm>
            <a:off x="2118240" y="323453"/>
            <a:ext cx="8196218" cy="763235"/>
          </a:xfrm>
          <a:custGeom>
            <a:avLst/>
            <a:gdLst/>
            <a:ahLst/>
            <a:cxnLst/>
            <a:rect l="l" t="t" r="r" b="b"/>
            <a:pathLst>
              <a:path w="10692130" h="654050">
                <a:moveTo>
                  <a:pt x="0" y="653999"/>
                </a:moveTo>
                <a:lnTo>
                  <a:pt x="10692003" y="653999"/>
                </a:lnTo>
                <a:lnTo>
                  <a:pt x="10692003" y="0"/>
                </a:lnTo>
                <a:lnTo>
                  <a:pt x="0" y="0"/>
                </a:lnTo>
                <a:lnTo>
                  <a:pt x="0" y="653999"/>
                </a:lnTo>
                <a:close/>
              </a:path>
            </a:pathLst>
          </a:custGeom>
          <a:solidFill>
            <a:srgbClr val="26ABE2"/>
          </a:solidFill>
        </p:spPr>
        <p:txBody>
          <a:bodyPr wrap="square" lIns="0" tIns="0" rIns="0" bIns="0" rtlCol="0"/>
          <a:lstStyle/>
          <a:p>
            <a:pPr algn="ctr" defTabSz="1344037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3697" y="3056563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</a:p>
        </p:txBody>
      </p:sp>
      <p:pic>
        <p:nvPicPr>
          <p:cNvPr id="7" name="Рисунок 6" descr="Изображение выглядит как рисунок, еда&#10;&#10;Автоматически созданное описание">
            <a:extLst>
              <a:ext uri="{FF2B5EF4-FFF2-40B4-BE49-F238E27FC236}">
                <a16:creationId xmlns:a16="http://schemas.microsoft.com/office/drawing/2014/main" id="{F63722AF-5E04-45C7-9BD7-F75E95240A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84" y="279154"/>
            <a:ext cx="1772356" cy="77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731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9111</TotalTime>
  <Words>1116</Words>
  <Application>Microsoft Office PowerPoint</Application>
  <PresentationFormat>Произвольный</PresentationFormat>
  <Paragraphs>377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ARSAGERA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Борис</dc:creator>
  <cp:lastModifiedBy>Didar Kozhakhmetova</cp:lastModifiedBy>
  <cp:revision>579</cp:revision>
  <cp:lastPrinted>2020-12-30T03:57:04Z</cp:lastPrinted>
  <dcterms:created xsi:type="dcterms:W3CDTF">2013-02-15T12:41:34Z</dcterms:created>
  <dcterms:modified xsi:type="dcterms:W3CDTF">2021-04-05T08:23:03Z</dcterms:modified>
</cp:coreProperties>
</file>