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59" r:id="rId3"/>
    <p:sldId id="306" r:id="rId4"/>
    <p:sldId id="314" r:id="rId5"/>
    <p:sldId id="302" r:id="rId6"/>
    <p:sldId id="308" r:id="rId7"/>
    <p:sldId id="315" r:id="rId8"/>
    <p:sldId id="316" r:id="rId9"/>
    <p:sldId id="309" r:id="rId10"/>
    <p:sldId id="310" r:id="rId11"/>
    <p:sldId id="31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88C2-D5AE-4C15-89C6-66FFAD59CB5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F02D4-0B7D-467C-A35B-01F2CC29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1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4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2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7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6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9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0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10878-5542-4652-A279-1359EF2EBC8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F81ED-987D-47AC-8F18-F141739D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127022"/>
            <a:ext cx="10058400" cy="1014115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тарифной сметы за 2019 год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ТОО «АЗИЯГАЗ ЧУНДЖА»</a:t>
            </a:r>
          </a:p>
        </p:txBody>
      </p:sp>
      <p:pic>
        <p:nvPicPr>
          <p:cNvPr id="4" name="Рисунок 3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D328FC54-E7BD-457F-A63A-1BF8920C6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44" y="0"/>
            <a:ext cx="5226756" cy="26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89" y="863460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работе с потребителями регулируемых услуг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D549A5-953F-49D1-ABF9-17D4D6A889CB}"/>
              </a:ext>
            </a:extLst>
          </p:cNvPr>
          <p:cNvSpPr/>
          <p:nvPr/>
        </p:nvSpPr>
        <p:spPr>
          <a:xfrm>
            <a:off x="1027289" y="2015194"/>
            <a:ext cx="99455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Товарищество в отчетном периоде осуществило: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разбирательства по вопросу демонтажа газовых сетей;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работа по подключению домовладений к сетям газоснабжения;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слушания ежегодного отчета о своей деятельности за 2018 год и первое полугодие 2019 года, в соответствии с требованиями Законодательства Республики Казахстан «О естественных монополиях» и Правил проведения ежегодного отчета о деятельности субъекта естественной монополии по предоставлению регулируемых услуг (товаров, работ) перед потребителями и иными заинтересованными лицами, утвержденных Приказом Министра национальной экономики РК от 18 декабря 2014 года № 150;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разъяснительная работа для потребителей по вопросам подключения;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совещании совместно с местными органами по ценовой политике и СМР;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акции на подключение услуг СМР.</a:t>
            </a:r>
          </a:p>
        </p:txBody>
      </p:sp>
    </p:spTree>
    <p:extLst>
      <p:ext uri="{BB962C8B-B14F-4D97-AF65-F5344CB8AC3E}">
        <p14:creationId xmlns:p14="http://schemas.microsoft.com/office/powerpoint/2010/main" val="286877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5" y="321593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 (планы развития), в том числе возможных изменениях тарифов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D549A5-953F-49D1-ABF9-17D4D6A889CB}"/>
              </a:ext>
            </a:extLst>
          </p:cNvPr>
          <p:cNvSpPr/>
          <p:nvPr/>
        </p:nvSpPr>
        <p:spPr>
          <a:xfrm>
            <a:off x="891821" y="1947461"/>
            <a:ext cx="994551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Перспективы деятельности (план развития)</a:t>
            </a:r>
            <a:endParaRPr kumimoji="1"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500 домов по п. Чунджа;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юр. лиц (ТОО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ОтанГринФуд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коммунально-бытовые потребители и гос. учреждения);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надежной и безопасной транспортировки товарного газа; 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заданного уровня транспортировки товарного газа;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отсутствия несчастных случаев на объектах газопровода, аварийных ситуаций, повлекших остановку производства и нанесение экологического ущерба;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эксплуатации газопровода;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поддержания высокой производительности труда и повышения квалификации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421624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3649" t="25586" r="33040" b="60360"/>
          <a:stretch/>
        </p:blipFill>
        <p:spPr>
          <a:xfrm>
            <a:off x="10772774" y="6521186"/>
            <a:ext cx="1419225" cy="33681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A5EA-A554-406A-801D-99462815AE22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76495"/>
              </p:ext>
            </p:extLst>
          </p:nvPr>
        </p:nvGraphicFramePr>
        <p:xfrm>
          <a:off x="1017729" y="1221943"/>
          <a:ext cx="9927586" cy="47452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793">
                  <a:extLst>
                    <a:ext uri="{9D8B030D-6E8A-4147-A177-3AD203B41FA5}">
                      <a16:colId xmlns:a16="http://schemas.microsoft.com/office/drawing/2014/main" val="2553664292"/>
                    </a:ext>
                  </a:extLst>
                </a:gridCol>
                <a:gridCol w="4963793">
                  <a:extLst>
                    <a:ext uri="{9D8B030D-6E8A-4147-A177-3AD203B41FA5}">
                      <a16:colId xmlns:a16="http://schemas.microsoft.com/office/drawing/2014/main" val="3306938321"/>
                    </a:ext>
                  </a:extLst>
                </a:gridCol>
              </a:tblGrid>
              <a:tr h="280064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ПРИОРИТЕТНЫЕ НАПРАВЛЕНИЯ / </a:t>
                      </a:r>
                    </a:p>
                    <a:p>
                      <a:pPr algn="ctr"/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ПЛАН СКОРОГО РОСТА  - основные задачи для достижения планируемых показателей</a:t>
                      </a:r>
                    </a:p>
                    <a:p>
                      <a:pPr algn="ctr"/>
                      <a:endParaRPr lang="ru-RU" sz="1800" kern="1200" baseline="0" noProof="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 - увеличение доходов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en-US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внутри поселкового газопровода в с. Чунджа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соц. объекты, населения и     юр. лиц природным газом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бесперебойной подачи газа для населения Уйгурского района</a:t>
                      </a:r>
                      <a:endPara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820201"/>
                  </a:ext>
                </a:extLst>
              </a:tr>
              <a:tr h="1944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ВЫЗОВЫ</a:t>
                      </a:r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800" kern="120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ВОЗМОЖНОСТИ</a:t>
                      </a:r>
                      <a:endParaRPr lang="ru-RU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программа и предельный тариф на 2020 – 2024 годы, нацеленная на увеличение объемов реализации товарного газа, а также модернизацию объектов газопровода</a:t>
                      </a:r>
                      <a:endPara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797429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89F71DA9-D8F6-4713-90E8-C00B0F9541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4" y="5644"/>
            <a:ext cx="1569157" cy="78507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F1D57B-DC5D-4B33-BC9B-46B0502CC6B4}"/>
              </a:ext>
            </a:extLst>
          </p:cNvPr>
          <p:cNvSpPr txBox="1">
            <a:spLocks/>
          </p:cNvSpPr>
          <p:nvPr/>
        </p:nvSpPr>
        <p:spPr>
          <a:xfrm>
            <a:off x="728870" y="259782"/>
            <a:ext cx="10216445" cy="88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 (планы развития), в том числе возможных изменениях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319758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393056"/>
            <a:ext cx="10058400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субъекте естественной монополии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334A8DD-41BF-4194-AC55-2351CD8F7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11965"/>
              </p:ext>
            </p:extLst>
          </p:nvPr>
        </p:nvGraphicFramePr>
        <p:xfrm>
          <a:off x="361244" y="1904723"/>
          <a:ext cx="11455817" cy="3739719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5758389">
                  <a:extLst>
                    <a:ext uri="{9D8B030D-6E8A-4147-A177-3AD203B41FA5}">
                      <a16:colId xmlns:a16="http://schemas.microsoft.com/office/drawing/2014/main" val="2939597567"/>
                    </a:ext>
                  </a:extLst>
                </a:gridCol>
                <a:gridCol w="5697428">
                  <a:extLst>
                    <a:ext uri="{9D8B030D-6E8A-4147-A177-3AD203B41FA5}">
                      <a16:colId xmlns:a16="http://schemas.microsoft.com/office/drawing/2014/main" val="2976496685"/>
                    </a:ext>
                  </a:extLst>
                </a:gridCol>
              </a:tblGrid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компании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«АЗИЯГАЗ ЧУНДЖА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776568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основания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октября 2014 года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1560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реализация товарного газа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935303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оказание услуги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область, Уйгурский район, п. Чунджа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079594"/>
                  </a:ext>
                </a:extLst>
              </a:tr>
              <a:tr h="9273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Акционеры / Участники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Боранбаев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К.С. – 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Наханов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 – 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395986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Наханов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61698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сотрудников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576428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418073D-D873-4F3B-A298-146ACA5A12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F65E-FC42-4188-914A-D8E0D23B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56" y="36012"/>
            <a:ext cx="9460088" cy="686641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постатейном исполнении тарифной сметы по распределительным системам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7F5C591B-4CED-4A30-A938-B872F34E2B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76C06B0-5C85-47CB-BCC8-15F37D4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93755"/>
              </p:ext>
            </p:extLst>
          </p:nvPr>
        </p:nvGraphicFramePr>
        <p:xfrm>
          <a:off x="1174046" y="562483"/>
          <a:ext cx="9335910" cy="573303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254297">
                  <a:extLst>
                    <a:ext uri="{9D8B030D-6E8A-4147-A177-3AD203B41FA5}">
                      <a16:colId xmlns:a16="http://schemas.microsoft.com/office/drawing/2014/main" val="892501521"/>
                    </a:ext>
                  </a:extLst>
                </a:gridCol>
                <a:gridCol w="807804">
                  <a:extLst>
                    <a:ext uri="{9D8B030D-6E8A-4147-A177-3AD203B41FA5}">
                      <a16:colId xmlns:a16="http://schemas.microsoft.com/office/drawing/2014/main" val="1478071354"/>
                    </a:ext>
                  </a:extLst>
                </a:gridCol>
                <a:gridCol w="1315568">
                  <a:extLst>
                    <a:ext uri="{9D8B030D-6E8A-4147-A177-3AD203B41FA5}">
                      <a16:colId xmlns:a16="http://schemas.microsoft.com/office/drawing/2014/main" val="1454329337"/>
                    </a:ext>
                  </a:extLst>
                </a:gridCol>
                <a:gridCol w="1592528">
                  <a:extLst>
                    <a:ext uri="{9D8B030D-6E8A-4147-A177-3AD203B41FA5}">
                      <a16:colId xmlns:a16="http://schemas.microsoft.com/office/drawing/2014/main" val="585384601"/>
                    </a:ext>
                  </a:extLst>
                </a:gridCol>
                <a:gridCol w="1027066">
                  <a:extLst>
                    <a:ext uri="{9D8B030D-6E8A-4147-A177-3AD203B41FA5}">
                      <a16:colId xmlns:a16="http://schemas.microsoft.com/office/drawing/2014/main" val="2000235671"/>
                    </a:ext>
                  </a:extLst>
                </a:gridCol>
                <a:gridCol w="1338647">
                  <a:extLst>
                    <a:ext uri="{9D8B030D-6E8A-4147-A177-3AD203B41FA5}">
                      <a16:colId xmlns:a16="http://schemas.microsoft.com/office/drawing/2014/main" val="281712714"/>
                    </a:ext>
                  </a:extLst>
                </a:gridCol>
              </a:tblGrid>
              <a:tr h="347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тарифной смете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063320"/>
                  </a:ext>
                </a:extLst>
              </a:tr>
              <a:tr h="347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услуг, всего,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89 119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360 643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305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649151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19 943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223 382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1 020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79605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на потери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19 429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222 441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1 045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Переисполнение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419659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514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940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83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3189184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оплату труда, всего,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29 714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58 973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98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8601519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производственного персонала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27 000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55 046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104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32624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405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776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92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7161214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2 309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3 152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36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0217722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39 121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76 736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96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920851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затраты (расшифровать)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341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1 551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355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3364770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одежда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153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628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311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6778229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персонала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188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923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391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105768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5 040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100 293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1 890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1053959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 административные расходы, всего: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5 040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100 293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1 890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5777828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2 160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46 461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2 051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551612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32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462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1 345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4129984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185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3 107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1 580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5026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122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12 553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10 189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372113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1 036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9 316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243093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60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569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848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5930357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офиса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945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5 264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457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59329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553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26 224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4 642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735771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500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1 276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155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229637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Командировачные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472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3 341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608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83854"/>
                  </a:ext>
                </a:extLst>
              </a:tr>
              <a:tr h="221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 на предоставление услуг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94 159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460 936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390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709925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94 159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460 936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390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9964134"/>
                  </a:ext>
                </a:extLst>
              </a:tr>
              <a:tr h="290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натуральных показателях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113 880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146 298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28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432081"/>
                  </a:ext>
                </a:extLst>
              </a:tr>
              <a:tr h="1453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0,7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0,7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9956934"/>
                  </a:ext>
                </a:extLst>
              </a:tr>
              <a:tr h="145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тыс.м3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826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11 463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1 288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568065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826,83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826,83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5788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F65E-FC42-4188-914A-D8E0D23B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56" y="459177"/>
            <a:ext cx="9460088" cy="686641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постатейном исполнении тарифной сметы по магистральным трубопроводам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7F5C591B-4CED-4A30-A938-B872F34E2B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1015C33-468B-472B-9887-69EEB4D0B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40034"/>
              </p:ext>
            </p:extLst>
          </p:nvPr>
        </p:nvGraphicFramePr>
        <p:xfrm>
          <a:off x="1817511" y="1394173"/>
          <a:ext cx="8218310" cy="476638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68589">
                  <a:extLst>
                    <a:ext uri="{9D8B030D-6E8A-4147-A177-3AD203B41FA5}">
                      <a16:colId xmlns:a16="http://schemas.microsoft.com/office/drawing/2014/main" val="3091717294"/>
                    </a:ext>
                  </a:extLst>
                </a:gridCol>
                <a:gridCol w="928459">
                  <a:extLst>
                    <a:ext uri="{9D8B030D-6E8A-4147-A177-3AD203B41FA5}">
                      <a16:colId xmlns:a16="http://schemas.microsoft.com/office/drawing/2014/main" val="1692069937"/>
                    </a:ext>
                  </a:extLst>
                </a:gridCol>
                <a:gridCol w="1022228">
                  <a:extLst>
                    <a:ext uri="{9D8B030D-6E8A-4147-A177-3AD203B41FA5}">
                      <a16:colId xmlns:a16="http://schemas.microsoft.com/office/drawing/2014/main" val="1327397678"/>
                    </a:ext>
                  </a:extLst>
                </a:gridCol>
                <a:gridCol w="1022228">
                  <a:extLst>
                    <a:ext uri="{9D8B030D-6E8A-4147-A177-3AD203B41FA5}">
                      <a16:colId xmlns:a16="http://schemas.microsoft.com/office/drawing/2014/main" val="1696625000"/>
                    </a:ext>
                  </a:extLst>
                </a:gridCol>
                <a:gridCol w="1538403">
                  <a:extLst>
                    <a:ext uri="{9D8B030D-6E8A-4147-A177-3AD203B41FA5}">
                      <a16:colId xmlns:a16="http://schemas.microsoft.com/office/drawing/2014/main" val="622713690"/>
                    </a:ext>
                  </a:extLst>
                </a:gridCol>
                <a:gridCol w="1538403">
                  <a:extLst>
                    <a:ext uri="{9D8B030D-6E8A-4147-A177-3AD203B41FA5}">
                      <a16:colId xmlns:a16="http://schemas.microsoft.com/office/drawing/2014/main" val="548202120"/>
                    </a:ext>
                  </a:extLst>
                </a:gridCol>
              </a:tblGrid>
              <a:tr h="642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утвержденной тарифной смете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0724123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4830094"/>
                  </a:ext>
                </a:extLst>
              </a:tr>
              <a:tr h="40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81 323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77 159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   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939478"/>
                  </a:ext>
                </a:extLst>
              </a:tr>
              <a:tr h="269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6 831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10 479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53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8734629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на потери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6 831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10 479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53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4741808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33 139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57 474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73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2535576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затраты (расшифровать)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41 353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9 206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 78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8013650"/>
                  </a:ext>
                </a:extLst>
              </a:tr>
              <a:tr h="770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газопровода высокого давления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41 000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8 853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 78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исполнение связано с судебными разбирательствами по демонтажу газовых сете, а также выдача земельного участка на строительство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72719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353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353,12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8608959"/>
                  </a:ext>
                </a:extLst>
              </a:tr>
              <a:tr h="770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 на предоставление услуг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81 323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77 159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   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исполнение связано с судебными разбирательствами по демонтажу газовых сете, а также выдача земельного участка на строительство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8058476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81 323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77 159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   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01909"/>
                  </a:ext>
                </a:extLst>
              </a:tr>
              <a:tr h="269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натуральных показателях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113 880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146 298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28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5926803"/>
                  </a:ext>
                </a:extLst>
              </a:tr>
              <a:tr h="13492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0,3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0,30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5512106"/>
                  </a:ext>
                </a:extLst>
              </a:tr>
              <a:tr h="134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тыс.м3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290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540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86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06030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714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714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134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08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556518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5B13BC-BF19-4B2A-AA05-3F05E2728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67585"/>
              </p:ext>
            </p:extLst>
          </p:nvPr>
        </p:nvGraphicFramePr>
        <p:xfrm>
          <a:off x="756200" y="2057141"/>
          <a:ext cx="10679599" cy="3225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Worksheet" r:id="rId3" imgW="6591499" imgH="1990903" progId="Excel.Sheet.12">
                  <p:embed/>
                </p:oleObj>
              </mc:Choice>
              <mc:Fallback>
                <p:oleObj name="Worksheet" r:id="rId3" imgW="6591499" imgH="1990903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723FE860-9472-45E6-B09F-75246E4FD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6200" y="2057141"/>
                        <a:ext cx="10679599" cy="3225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3" y="556518"/>
            <a:ext cx="10555112" cy="886740"/>
          </a:xfrm>
        </p:spPr>
        <p:txBody>
          <a:bodyPr anchor="ctr"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распределительным системам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BF3E01-B375-4D67-9969-745B58D9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82227"/>
              </p:ext>
            </p:extLst>
          </p:nvPr>
        </p:nvGraphicFramePr>
        <p:xfrm>
          <a:off x="1466378" y="1941690"/>
          <a:ext cx="9571801" cy="40846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за 2019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Себестоимость оказанных услуг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359 482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582175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и административные расходы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100 293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затрат,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459 775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регулируемой деятельности, всего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459 775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146 298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0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6" y="556518"/>
            <a:ext cx="10792179" cy="886740"/>
          </a:xfrm>
        </p:spPr>
        <p:txBody>
          <a:bodyPr anchor="ctr"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магистральному трубопроводу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BF3E01-B375-4D67-9969-745B58D9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11496"/>
              </p:ext>
            </p:extLst>
          </p:nvPr>
        </p:nvGraphicFramePr>
        <p:xfrm>
          <a:off x="1466378" y="1941690"/>
          <a:ext cx="9571801" cy="40846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за 2019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Себестоимость оказанных услуг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77 159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582175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и административные расходы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затрат,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77 159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регулируемой деятельности, всего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77 159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146 298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4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0" y="556518"/>
            <a:ext cx="10792179" cy="886740"/>
          </a:xfrm>
        </p:spPr>
        <p:txBody>
          <a:bodyPr anchor="ctr"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по неисполнению суммы по услуге транспортировке товарного газа по магистральному трубопроводу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54BB22-730A-450D-B029-0E5E063689C8}"/>
              </a:ext>
            </a:extLst>
          </p:cNvPr>
          <p:cNvSpPr/>
          <p:nvPr/>
        </p:nvSpPr>
        <p:spPr>
          <a:xfrm>
            <a:off x="699910" y="1846416"/>
            <a:ext cx="11074401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ТОО «АЗИЯГАЗ ЧУНДЖА» (далее -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Товарищесво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заключило договор по эксплуатации и техническому обслуживанию газопровода-отвода от МГ «Казахстан-Китай» до АГРС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АГРС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АО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ИнтергазЦентральная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Азия» от 03.10.2018 года. Оказание услуг по данному договору фактически начались с июля месяца 2019 года по Акту приема-передачи объекта на обслуживание, согласно условиям п. 4.2. договора. Передача объекта на обслуживание затянулось в связи с тем, что по части строительства внутри поселковых газовых сетей в с. Чунджа велись судебные споры. Так как Решением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Чунджинского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округа №9-183 от 29.09.2016 года часть земельных участков с. Чунджа   для проведения СМР внутри поселкового газопроводов среднего и низкого давлений были переданы ТОО «Альянс Центр», который в ходе строительства допустил грубейшие ошибки. В дальнейшем по результатам проведенного комиссионного обследования выявились многочисленные нарушения по строительству газопровода в целом, нормативов Республики Казахстан, рабочего проекта и Правил техники безопасности в газовом хозяйстве и ТОО «Альянс Центр» был вынужден остановить строительство, так как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постороенный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газопровод был не пригоден для дальнейшей эксплуатации Товариществом.  Товарищество в свою очередь не смогло продолжать строительство в полном объеме так как данный участок, по решению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предоставлен под строительство ТОО «Альянс Центр» и стол вопрос по возврату в коммунальную собственность и демонтажу построенного ТОО «Альянс Центр» газопровода, который оспаривался в судебном порядке.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последующем по иску Акимата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Чунджинского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округа к ТОО «Альянс Центр» касательно отзыва земель, выданных под строительство внутри поселкового распределительного газопровода и его демонтажа СМЭС Алматинской области было принято решение №1912-19-00-2/467 от 10.04.2019 года обязать произвести демонтаж построенных газовых сетей и признание в коммунальную собственность предоставленных ТОО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АльянсЦентр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земельных участков. Определением №1999-19-00-2а/1354 от 19.06.2019 года Апелляционной коллегией по гражданским делам Алматинского Областного суда решение первой инстанции было отменено, в связи с утверждением мирового соглашения между сторонами. По условиям мирового соглашения ТОО «Альянс Центр»  должно было самостоятельно произвести демонтаж построенных газовых сетей.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 только после всех проведенных процедур Товарищество продолжило строительство внутри-поселковых газовых сетей и начало подключать первых абонентов и передало объект на обслуживание в АО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ИнтергазЦентральная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Азия». </a:t>
            </a:r>
          </a:p>
        </p:txBody>
      </p:sp>
    </p:spTree>
    <p:extLst>
      <p:ext uri="{BB962C8B-B14F-4D97-AF65-F5344CB8AC3E}">
        <p14:creationId xmlns:p14="http://schemas.microsoft.com/office/powerpoint/2010/main" val="160567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89" y="863460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объемах предоставленных регулируемых услуг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8D1362-C1DF-4F6F-976A-0DE7148F1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26736"/>
              </p:ext>
            </p:extLst>
          </p:nvPr>
        </p:nvGraphicFramePr>
        <p:xfrm>
          <a:off x="904775" y="2099733"/>
          <a:ext cx="10778048" cy="33074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0998">
                <a:tc>
                  <a:txBody>
                    <a:bodyPr/>
                    <a:lstStyle/>
                    <a:p>
                      <a:pPr marL="0" algn="ctr" defTabSz="91446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6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6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6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утвержденной </a:t>
                      </a:r>
                    </a:p>
                    <a:p>
                      <a:pPr marL="0" algn="ctr" defTabSz="91446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тарифной смете 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6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транспортировки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товарного газа по распределительному газопроводу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113 880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146 298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на собственные нужды и технологические потери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11 463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на собственные нужды и технологические потери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2309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1294</Words>
  <Application>Microsoft Office PowerPoint</Application>
  <PresentationFormat>Широкоэкранный</PresentationFormat>
  <Paragraphs>410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 # @</vt:lpstr>
      <vt:lpstr>Times New Roman</vt:lpstr>
      <vt:lpstr>Ретро</vt:lpstr>
      <vt:lpstr>Worksheet</vt:lpstr>
      <vt:lpstr>Отчет об исполнении тарифной сметы за 2019 год  ТОО «АЗИЯГАЗ ЧУНДЖА»</vt:lpstr>
      <vt:lpstr>Общая информация о субъекте естественной монополии</vt:lpstr>
      <vt:lpstr>О постатейном исполнении тарифной сметы по распределительным системам</vt:lpstr>
      <vt:lpstr>О постатейном исполнении тарифной сметы по магистральным трубопроводам</vt:lpstr>
      <vt:lpstr>Основные финансово-экономических показателях деятельности субъекта естественной монополии</vt:lpstr>
      <vt:lpstr>Основные финансово-экономических показателях деятельности субъекта естественной монополии по распределительным системам</vt:lpstr>
      <vt:lpstr>Основные финансово-экономических показателях деятельности субъекта естественной монополии по магистральному трубопроводу</vt:lpstr>
      <vt:lpstr>Пояснение по неисполнению суммы по услуге транспортировке товарного газа по магистральному трубопроводу</vt:lpstr>
      <vt:lpstr>Об объемах предоставленных регулируемых услуг</vt:lpstr>
      <vt:lpstr>О проводимой работе с потребителями регулируемых услуг</vt:lpstr>
      <vt:lpstr>О перспективах деятельности (планы развития), в том числе возможных изменениях тарифов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тарифной сметы за 2019 год  ТОО «АЗИЯГАЗ ЧУНДЖА»</dc:title>
  <dc:creator>Ilyas Alimbekov (AGCH)</dc:creator>
  <cp:lastModifiedBy>Пользователь Windows</cp:lastModifiedBy>
  <cp:revision>22</cp:revision>
  <dcterms:created xsi:type="dcterms:W3CDTF">2020-04-26T05:53:41Z</dcterms:created>
  <dcterms:modified xsi:type="dcterms:W3CDTF">2020-04-30T04:56:31Z</dcterms:modified>
</cp:coreProperties>
</file>